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4" r:id="rId3"/>
    <p:sldId id="257" r:id="rId4"/>
    <p:sldId id="259" r:id="rId5"/>
    <p:sldId id="258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933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8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5399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89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71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2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8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80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0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7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4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8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7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C3AC-E5D1-46BD-B718-4EEBFA256780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8E3C06-E8B8-4586-B94E-612F60E94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Boundaries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Psychology Team</a:t>
            </a:r>
          </a:p>
        </p:txBody>
      </p:sp>
    </p:spTree>
    <p:extLst>
      <p:ext uri="{BB962C8B-B14F-4D97-AF65-F5344CB8AC3E}">
        <p14:creationId xmlns:p14="http://schemas.microsoft.com/office/powerpoint/2010/main" val="318879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/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sz="3600" i="1" dirty="0"/>
              <a:t>“Boundaries are a Warm, Firm Hug”</a:t>
            </a:r>
          </a:p>
          <a:p>
            <a:pPr marL="0" indent="0">
              <a:buNone/>
            </a:pPr>
            <a:r>
              <a:rPr lang="en-US" dirty="0"/>
              <a:t>						</a:t>
            </a:r>
            <a:r>
              <a:rPr lang="en-US" sz="2000" i="1" dirty="0"/>
              <a:t>by Dr. Charles Preston </a:t>
            </a:r>
          </a:p>
        </p:txBody>
      </p:sp>
    </p:spTree>
    <p:extLst>
      <p:ext uri="{BB962C8B-B14F-4D97-AF65-F5344CB8AC3E}">
        <p14:creationId xmlns:p14="http://schemas.microsoft.com/office/powerpoint/2010/main" val="1282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Boundaries?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Everett and Gallop (2001) “Boundaries define the helping pathway — for both clients and professionals — and as such are integral to professional effectiveness (p. 229).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National Council of State Boards of Nursing defines boundary crossings as “a decision to deviate from an established boundary for a therapeutic purpose. These are brief excursions across boundaries with a return to the established limits of a professional relationship” (</a:t>
            </a:r>
            <a:r>
              <a:rPr lang="en-US" dirty="0" err="1"/>
              <a:t>Peternelj</a:t>
            </a:r>
            <a:r>
              <a:rPr lang="en-US" dirty="0"/>
              <a:t>-Taylor, 2003). </a:t>
            </a:r>
          </a:p>
        </p:txBody>
      </p:sp>
    </p:spTree>
    <p:extLst>
      <p:ext uri="{BB962C8B-B14F-4D97-AF65-F5344CB8AC3E}">
        <p14:creationId xmlns:p14="http://schemas.microsoft.com/office/powerpoint/2010/main" val="167645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Crossings and Violations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/>
              <a:t>Some examples of boundary crossings include:</a:t>
            </a:r>
          </a:p>
          <a:p>
            <a:pPr marL="457200" lvl="1" indent="0">
              <a:buNone/>
            </a:pPr>
            <a:r>
              <a:rPr lang="en-US" dirty="0"/>
              <a:t>• Small gifts (giving and accepting)</a:t>
            </a:r>
          </a:p>
          <a:p>
            <a:pPr marL="457200" lvl="1" indent="0">
              <a:buNone/>
            </a:pPr>
            <a:r>
              <a:rPr lang="en-US" dirty="0"/>
              <a:t>• Excessive self-disclosure of personal information</a:t>
            </a:r>
          </a:p>
          <a:p>
            <a:pPr marL="457200" lvl="1" indent="0">
              <a:buNone/>
            </a:pPr>
            <a:r>
              <a:rPr lang="en-US" dirty="0"/>
              <a:t>• Extending time beyond what was initially agreed</a:t>
            </a:r>
          </a:p>
          <a:p>
            <a:pPr marL="457200" lvl="1" indent="0">
              <a:buNone/>
            </a:pPr>
            <a:r>
              <a:rPr lang="en-US" dirty="0"/>
              <a:t>• Saying “yes” rather than “no”</a:t>
            </a:r>
          </a:p>
          <a:p>
            <a:pPr marL="457200" lvl="1" indent="0">
              <a:buNone/>
            </a:pPr>
            <a:r>
              <a:rPr lang="en-US" dirty="0"/>
              <a:t>• Making special allowances for patient</a:t>
            </a:r>
          </a:p>
          <a:p>
            <a:pPr marL="457200" lvl="1" indent="0">
              <a:buNone/>
            </a:pPr>
            <a:r>
              <a:rPr lang="en-US" dirty="0"/>
              <a:t>• Nonemergency meetings outside the office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400" b="1" dirty="0"/>
              <a:t>Examples of boundary violations include:</a:t>
            </a:r>
          </a:p>
          <a:p>
            <a:pPr marL="457200" lvl="1" indent="0">
              <a:buNone/>
            </a:pPr>
            <a:r>
              <a:rPr lang="en-US" dirty="0"/>
              <a:t>• Avoidable dual or multiple relationships (friend vs. professional)</a:t>
            </a:r>
          </a:p>
          <a:p>
            <a:pPr marL="457200" lvl="1" indent="0">
              <a:buNone/>
            </a:pPr>
            <a:r>
              <a:rPr lang="en-US" dirty="0"/>
              <a:t>• Sexual relationships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Boundary Violations Occur?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Sarkar (2004) feels that a key factor in why boundary violations occur is that treating professionals have both personal and professional identities.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Pilette</a:t>
            </a:r>
            <a:r>
              <a:rPr lang="en-US" dirty="0"/>
              <a:t> et. al., (1995). </a:t>
            </a:r>
          </a:p>
          <a:p>
            <a:pPr lvl="1"/>
            <a:r>
              <a:rPr lang="en-US" dirty="0"/>
              <a:t>Inability to identify the difference between the professional relationship and a social relationship.</a:t>
            </a:r>
          </a:p>
          <a:p>
            <a:pPr lvl="1"/>
            <a:r>
              <a:rPr lang="en-US" dirty="0"/>
              <a:t>Attempting to have personal needs met through the staff-client relationship. </a:t>
            </a:r>
          </a:p>
          <a:p>
            <a:pPr lvl="1"/>
            <a:endParaRPr lang="en-US" dirty="0"/>
          </a:p>
          <a:p>
            <a:r>
              <a:rPr lang="en-US" dirty="0"/>
              <a:t>Someone who has trouble asserting boundaries will have trouble re-establishing boundaries later.  Once the line is crossed, it’s hard to pull back.</a:t>
            </a:r>
          </a:p>
        </p:txBody>
      </p:sp>
    </p:spTree>
    <p:extLst>
      <p:ext uri="{BB962C8B-B14F-4D97-AF65-F5344CB8AC3E}">
        <p14:creationId xmlns:p14="http://schemas.microsoft.com/office/powerpoint/2010/main" val="429057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to Avoid Boundary Violations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Pope and Keith-Spiegel (2008) offer the following guidelines to consider when determining if boundary crossing is likely to be helpful vs. harmful or supportive vs. disruptive</a:t>
            </a:r>
          </a:p>
          <a:p>
            <a:pPr marL="0" indent="0">
              <a:buNone/>
            </a:pPr>
            <a:endParaRPr lang="en-US" sz="2100" dirty="0"/>
          </a:p>
          <a:p>
            <a:r>
              <a:rPr lang="en-US" sz="2100" dirty="0"/>
              <a:t>Imagine what might be the "best possible outcome" and the "worst possible outcome" from crossing this boundary vs. not crossing this boundary.   </a:t>
            </a:r>
          </a:p>
          <a:p>
            <a:pPr lvl="1"/>
            <a:r>
              <a:rPr lang="en-US" sz="1700" dirty="0"/>
              <a:t>Does this crossing or not crossing seem to involve risk or negative consequence?</a:t>
            </a:r>
          </a:p>
          <a:p>
            <a:pPr lvl="1"/>
            <a:r>
              <a:rPr lang="en-US" sz="1700" dirty="0"/>
              <a:t>Is there risk of serious harm in the short-term </a:t>
            </a:r>
            <a:r>
              <a:rPr lang="en-US" sz="1700"/>
              <a:t>or long-term</a:t>
            </a:r>
            <a:r>
              <a:rPr lang="en-US" sz="1700" dirty="0"/>
              <a:t>?  </a:t>
            </a:r>
          </a:p>
          <a:p>
            <a:pPr marL="0" indent="0">
              <a:buNone/>
            </a:pPr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97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to Avoid Boundary Violations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Be familiar with your ethics code.</a:t>
            </a:r>
          </a:p>
          <a:p>
            <a:pPr marL="0" indent="0">
              <a:buNone/>
            </a:pPr>
            <a:endParaRPr lang="en-US" sz="2000" dirty="0"/>
          </a:p>
          <a:p>
            <a:pPr lvl="0"/>
            <a:r>
              <a:rPr lang="en-US" sz="2000" dirty="0"/>
              <a:t>Identify at least one colleague you can trust for honest feedback</a:t>
            </a:r>
          </a:p>
          <a:p>
            <a:pPr lvl="1"/>
            <a:r>
              <a:rPr lang="en-US" dirty="0"/>
              <a:t>Consult</a:t>
            </a:r>
            <a:r>
              <a:rPr lang="en-US" i="1" dirty="0"/>
              <a:t> prior </a:t>
            </a:r>
            <a:r>
              <a:rPr lang="en-US" dirty="0"/>
              <a:t>to making a decision if you’re unsure.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Pay attention to any uneasy feelings, doubts, or confusions </a:t>
            </a:r>
            <a:r>
              <a:rPr lang="en-US" sz="2000" dirty="0"/>
              <a:t>– </a:t>
            </a:r>
          </a:p>
          <a:p>
            <a:pPr lvl="1"/>
            <a:r>
              <a:rPr lang="en-US" dirty="0"/>
              <a:t>Listen to your instincts!</a:t>
            </a:r>
          </a:p>
          <a:p>
            <a:pPr lvl="2"/>
            <a:r>
              <a:rPr lang="en-US" dirty="0"/>
              <a:t> </a:t>
            </a:r>
            <a:r>
              <a:rPr lang="en-US" b="1" dirty="0"/>
              <a:t>These intuitive sources of information are often invaluable to ethical decision-making</a:t>
            </a:r>
          </a:p>
        </p:txBody>
      </p:sp>
    </p:spTree>
    <p:extLst>
      <p:ext uri="{BB962C8B-B14F-4D97-AF65-F5344CB8AC3E}">
        <p14:creationId xmlns:p14="http://schemas.microsoft.com/office/powerpoint/2010/main" val="389500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Consequences to Providers &amp; Staff of Boundary Violations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Fry (2008) conducted research with therapist and found:</a:t>
            </a:r>
          </a:p>
          <a:p>
            <a:pPr lvl="1"/>
            <a:r>
              <a:rPr lang="en-US" sz="2200" dirty="0"/>
              <a:t>Less personal time with family and friends</a:t>
            </a:r>
          </a:p>
          <a:p>
            <a:pPr lvl="1"/>
            <a:r>
              <a:rPr lang="en-US" sz="2200" dirty="0"/>
              <a:t>Less job satisfaction</a:t>
            </a:r>
          </a:p>
          <a:p>
            <a:pPr lvl="1"/>
            <a:r>
              <a:rPr lang="en-US" sz="2200" dirty="0"/>
              <a:t>Co-worker frustrations</a:t>
            </a:r>
          </a:p>
          <a:p>
            <a:pPr lvl="1"/>
            <a:r>
              <a:rPr lang="en-US" sz="2200" dirty="0"/>
              <a:t>Burnout</a:t>
            </a:r>
          </a:p>
          <a:p>
            <a:pPr lvl="1"/>
            <a:r>
              <a:rPr lang="en-US" sz="2200" dirty="0"/>
              <a:t>Compassion fatigue/burnout </a:t>
            </a:r>
          </a:p>
          <a:p>
            <a:r>
              <a:rPr lang="en-US" sz="2400" dirty="0"/>
              <a:t>Fry also lists </a:t>
            </a:r>
            <a:r>
              <a:rPr lang="en-US" sz="2400" b="1" dirty="0"/>
              <a:t>“extreme” </a:t>
            </a:r>
            <a:r>
              <a:rPr lang="en-US" sz="2400" dirty="0"/>
              <a:t>consequences of boundary violations:</a:t>
            </a:r>
          </a:p>
          <a:p>
            <a:pPr lvl="1"/>
            <a:r>
              <a:rPr lang="en-US" sz="2000" dirty="0"/>
              <a:t>Loss of job</a:t>
            </a:r>
          </a:p>
          <a:p>
            <a:pPr lvl="1"/>
            <a:r>
              <a:rPr lang="en-US" sz="2000" dirty="0"/>
              <a:t>Loss of license</a:t>
            </a:r>
          </a:p>
          <a:p>
            <a:pPr lvl="1"/>
            <a:r>
              <a:rPr lang="en-US" sz="2000" dirty="0"/>
              <a:t>Loss of professional identity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76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Establish Healthy Professional Boundaries?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Learn to say no. </a:t>
            </a:r>
            <a:r>
              <a:rPr lang="en-US" dirty="0"/>
              <a:t>Many of us are people-pleasers and often put ourselves at a disadvantage by trying to accommodate others.</a:t>
            </a:r>
          </a:p>
          <a:p>
            <a:r>
              <a:rPr lang="en-US" b="1" dirty="0"/>
              <a:t>Identify the actions and behaviors that you find unacceptable.</a:t>
            </a:r>
            <a:r>
              <a:rPr lang="en-US" dirty="0"/>
              <a:t> Let others know when they've crossed the line, acted inappropriately/unprofessionally, or disrespected you in any way.</a:t>
            </a:r>
          </a:p>
          <a:p>
            <a:r>
              <a:rPr lang="en-US" b="1" dirty="0"/>
              <a:t>Trust and believe in yourself. </a:t>
            </a:r>
            <a:r>
              <a:rPr lang="en-US" dirty="0"/>
              <a:t>You are the highest authority on you. You know what you need, want, and value. Don't let anyone else make decisions for you. </a:t>
            </a:r>
          </a:p>
          <a:p>
            <a:pPr lvl="1"/>
            <a:r>
              <a:rPr lang="en-US" dirty="0"/>
              <a:t>Healthy boundaries make it possible for you to respect your strengths, abilities and individuality as well as those of others.</a:t>
            </a:r>
          </a:p>
        </p:txBody>
      </p:sp>
    </p:spTree>
    <p:extLst>
      <p:ext uri="{BB962C8B-B14F-4D97-AF65-F5344CB8AC3E}">
        <p14:creationId xmlns:p14="http://schemas.microsoft.com/office/powerpoint/2010/main" val="26511748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</TotalTime>
  <Words>544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Boundaries </vt:lpstr>
      <vt:lpstr>Quote</vt:lpstr>
      <vt:lpstr>What are Boundaries? </vt:lpstr>
      <vt:lpstr>Boundary Crossings and Violations</vt:lpstr>
      <vt:lpstr>Why do Boundary Violations Occur?</vt:lpstr>
      <vt:lpstr>Guidelines to Avoid Boundary Violations </vt:lpstr>
      <vt:lpstr>Guidelines to Avoid Boundary Violations </vt:lpstr>
      <vt:lpstr>Consequences to Providers &amp; Staff of Boundary Violations </vt:lpstr>
      <vt:lpstr>How Do We Establish Healthy Professional Boundaries?</vt:lpstr>
    </vt:vector>
  </TitlesOfParts>
  <Company>SCVHHS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Boundaries</dc:title>
  <dc:creator>Mahan, Ciara</dc:creator>
  <cp:lastModifiedBy>Villalpando, Tania</cp:lastModifiedBy>
  <cp:revision>31</cp:revision>
  <dcterms:created xsi:type="dcterms:W3CDTF">2018-05-04T20:53:24Z</dcterms:created>
  <dcterms:modified xsi:type="dcterms:W3CDTF">2019-02-12T18:19:54Z</dcterms:modified>
</cp:coreProperties>
</file>